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71" r:id="rId2"/>
    <p:sldId id="261" r:id="rId3"/>
    <p:sldId id="262" r:id="rId4"/>
    <p:sldId id="263" r:id="rId5"/>
    <p:sldId id="272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1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7CBFC-622A-4653-BF41-1611099CC3B3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CA47C3-9018-418B-84E0-50E16B07C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235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A47C3-9018-418B-84E0-50E16B07C90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742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D74284AF-2944-4F0B-8A7B-4C67970B34F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6074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79872A-BAC9-4E13-8B3F-E7BAE0242A1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44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6679EE-15C6-432E-9725-0EFA8A80E9B1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212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DD508-F6D2-45F2-8E86-FE0F6C6F235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375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D8D68-1C9D-450D-A1F4-E780EF488E9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977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5B7FE-0394-4774-AC8C-A1385AF9A2E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695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2708C-611A-4CEE-818C-321ADAE7D4A9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265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ED62B-973E-4BC7-B713-5E6910B90D3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820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0B9967-BFF0-4643-B5D0-64EDB1F5455C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0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E82B8-639B-4559-9BE5-DF66047CFE1F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069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CD5CD6-D32E-4DDE-BADC-BBCF7B40734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714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118B2D2C-FCA0-41E5-95D6-E230D854C1F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3/1/2018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F94932A9-9E8B-4B5E-B211-3DC9BBAC89CB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471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1000" y="-71074"/>
            <a:ext cx="8382000" cy="144267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smtClean="0">
                <a:solidFill>
                  <a:srgbClr val="7030A0"/>
                </a:solidFill>
              </a:rPr>
              <a:t>Me llamo ______________ Clase 802</a:t>
            </a:r>
            <a:br>
              <a:rPr lang="en-US" sz="3600" smtClean="0">
                <a:solidFill>
                  <a:srgbClr val="7030A0"/>
                </a:solidFill>
              </a:rPr>
            </a:br>
            <a:r>
              <a:rPr lang="en-US" sz="3600" smtClean="0">
                <a:solidFill>
                  <a:srgbClr val="7030A0"/>
                </a:solidFill>
              </a:rPr>
              <a:t>La fecha es el 2 de marzo del 2018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990600"/>
            <a:ext cx="8534400" cy="58674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Rage Italic" pitchFamily="66" charset="0"/>
              <a:buNone/>
            </a:pPr>
            <a:r>
              <a:rPr lang="en-US" sz="3200" smtClean="0">
                <a:solidFill>
                  <a:srgbClr val="FF0000"/>
                </a:solidFill>
              </a:rPr>
              <a:t>Proposito # 52b: </a:t>
            </a:r>
            <a:r>
              <a:rPr lang="en-US" sz="3200" smtClean="0">
                <a:solidFill>
                  <a:schemeClr val="tx1"/>
                </a:solidFill>
              </a:rPr>
              <a:t>¿Tomaste un examen ayer?</a:t>
            </a:r>
            <a:endParaRPr lang="en-US" sz="3200" smtClean="0">
              <a:solidFill>
                <a:srgbClr val="FF0000"/>
              </a:solidFill>
            </a:endParaRPr>
          </a:p>
          <a:p>
            <a:pPr marL="0" indent="0">
              <a:buFont typeface="Rage Italic" pitchFamily="66" charset="0"/>
              <a:buNone/>
            </a:pPr>
            <a:r>
              <a:rPr lang="en-US" sz="2800" i="1" smtClean="0">
                <a:solidFill>
                  <a:srgbClr val="92D050"/>
                </a:solidFill>
              </a:rPr>
              <a:t>L.O. –To review the use of direct object pronouns</a:t>
            </a:r>
          </a:p>
          <a:p>
            <a:pPr marL="0" indent="0">
              <a:buFont typeface="Rage Italic" pitchFamily="66" charset="0"/>
              <a:buNone/>
            </a:pPr>
            <a:r>
              <a:rPr lang="en-US" sz="3200" smtClean="0">
                <a:solidFill>
                  <a:srgbClr val="FF0000"/>
                </a:solidFill>
              </a:rPr>
              <a:t>Actividad Inicial: </a:t>
            </a:r>
            <a:r>
              <a:rPr lang="en-US" sz="3200" smtClean="0">
                <a:solidFill>
                  <a:schemeClr val="tx1"/>
                </a:solidFill>
              </a:rPr>
              <a:t>Copy, use the correct form of verb in PRETERITE.</a:t>
            </a:r>
            <a:endParaRPr lang="en-US" sz="3200" b="1" smtClean="0">
              <a:solidFill>
                <a:srgbClr val="0000FF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smtClean="0">
                <a:solidFill>
                  <a:schemeClr val="tx1"/>
                </a:solidFill>
              </a:rPr>
              <a:t>Jorge /buscar/ el cuaderno de español.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smtClean="0">
                <a:solidFill>
                  <a:schemeClr val="tx1"/>
                </a:solidFill>
              </a:rPr>
              <a:t>Ustedes/ necesitar/la tarea de ciencias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smtClean="0">
                <a:solidFill>
                  <a:schemeClr val="tx1"/>
                </a:solidFill>
              </a:rPr>
              <a:t>¿Tú/ comprar/ los boletos?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smtClean="0">
                <a:solidFill>
                  <a:schemeClr val="tx1"/>
                </a:solidFill>
              </a:rPr>
              <a:t>Yo/ tomar/ el examen ayer.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smtClean="0">
                <a:solidFill>
                  <a:schemeClr val="tx1"/>
                </a:solidFill>
              </a:rPr>
              <a:t>Re-write and replase the OBJECT PRONOUNS with the P.O.D</a:t>
            </a:r>
          </a:p>
          <a:p>
            <a:pPr marL="514350" indent="-514350">
              <a:buFont typeface="+mj-lt"/>
              <a:buAutoNum type="arabicPeriod"/>
            </a:pPr>
            <a:endParaRPr lang="en-US" sz="32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674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b="1" dirty="0" smtClean="0">
                <a:solidFill>
                  <a:srgbClr val="FF0000"/>
                </a:solidFill>
              </a:rPr>
              <a:t>Practica</a:t>
            </a: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7" t="-576" r="8621" b="11309"/>
          <a:stretch/>
        </p:blipFill>
        <p:spPr>
          <a:xfrm>
            <a:off x="228600" y="725038"/>
            <a:ext cx="8726947" cy="6056762"/>
          </a:xfrm>
          <a:noFill/>
        </p:spPr>
      </p:pic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533400" y="2590800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b="1">
                <a:solidFill>
                  <a:srgbClr val="009900"/>
                </a:solidFill>
              </a:rPr>
              <a:t>Las botas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2667000" y="2743200"/>
            <a:ext cx="1524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9900"/>
                </a:solidFill>
              </a:rPr>
              <a:t>Los esquís 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4876800" y="2438400"/>
            <a:ext cx="1524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>
                <a:solidFill>
                  <a:srgbClr val="009900"/>
                </a:solidFill>
              </a:rPr>
              <a:t>El traje de baño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4724400" y="4800600"/>
            <a:ext cx="1524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>
                <a:solidFill>
                  <a:srgbClr val="009900"/>
                </a:solidFill>
              </a:rPr>
              <a:t>El bañador 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7467600" y="3657600"/>
            <a:ext cx="1524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9900"/>
                </a:solidFill>
              </a:rPr>
              <a:t>La raqueta </a:t>
            </a: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228600" y="1752600"/>
            <a:ext cx="87630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marL="285750" indent="-285750"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b="1" dirty="0">
                <a:solidFill>
                  <a:prstClr val="black"/>
                </a:solidFill>
              </a:rPr>
              <a:t>Copia y remplaza el SUSTANTIVO con un PRONOMBRE de Objeto Directo</a:t>
            </a:r>
          </a:p>
        </p:txBody>
      </p:sp>
    </p:spTree>
    <p:extLst>
      <p:ext uri="{BB962C8B-B14F-4D97-AF65-F5344CB8AC3E}">
        <p14:creationId xmlns:p14="http://schemas.microsoft.com/office/powerpoint/2010/main" val="16649306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  <p:bldP spid="12298" grpId="0" animBg="1"/>
      <p:bldP spid="12300" grpId="0" animBg="1"/>
      <p:bldP spid="12301" grpId="0" animBg="1"/>
      <p:bldP spid="12303" grpId="0" animBg="1"/>
      <p:bldP spid="1230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 idx="4294967295"/>
          </p:nvPr>
        </p:nvSpPr>
        <p:spPr>
          <a:xfrm>
            <a:off x="381000" y="304800"/>
            <a:ext cx="82296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err="1" smtClean="0">
                <a:solidFill>
                  <a:srgbClr val="FF0000"/>
                </a:solidFill>
              </a:rPr>
              <a:t>Repaso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990600"/>
            <a:ext cx="8686800" cy="4800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30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3000" b="1" dirty="0" smtClean="0"/>
              <a:t>¿</a:t>
            </a:r>
            <a:r>
              <a:rPr lang="en-US" sz="3000" b="1" dirty="0" err="1" smtClean="0"/>
              <a:t>Cuales</a:t>
            </a:r>
            <a:r>
              <a:rPr lang="en-US" sz="3000" b="1" dirty="0" smtClean="0"/>
              <a:t> son los </a:t>
            </a:r>
            <a:r>
              <a:rPr lang="en-US" sz="3000" b="1" dirty="0" err="1" smtClean="0"/>
              <a:t>Pronombres</a:t>
            </a:r>
            <a:r>
              <a:rPr lang="en-US" sz="3000" b="1" dirty="0" smtClean="0"/>
              <a:t> de </a:t>
            </a:r>
            <a:r>
              <a:rPr lang="en-US" sz="3000" b="1" dirty="0" err="1" smtClean="0"/>
              <a:t>Objeto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Directo</a:t>
            </a:r>
            <a:r>
              <a:rPr lang="en-US" sz="3000" b="1" dirty="0" smtClean="0"/>
              <a:t>? </a:t>
            </a:r>
            <a:r>
              <a:rPr lang="en-US" sz="2400" i="1" dirty="0" smtClean="0">
                <a:solidFill>
                  <a:srgbClr val="FF6600"/>
                </a:solidFill>
              </a:rPr>
              <a:t>(What are the Direct Object Pronouns?)</a:t>
            </a:r>
            <a:endParaRPr lang="en-US" sz="3000" dirty="0" smtClean="0">
              <a:solidFill>
                <a:srgbClr val="FF66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3000" b="1" dirty="0" smtClean="0"/>
              <a:t>						</a:t>
            </a:r>
            <a:r>
              <a:rPr lang="en-US" sz="3000" b="1" dirty="0" smtClean="0">
                <a:solidFill>
                  <a:srgbClr val="0000FF"/>
                </a:solidFill>
              </a:rPr>
              <a:t>Lo 	La		 Los	 Las</a:t>
            </a:r>
          </a:p>
          <a:p>
            <a:pPr>
              <a:lnSpc>
                <a:spcPct val="90000"/>
              </a:lnSpc>
              <a:defRPr/>
            </a:pPr>
            <a:r>
              <a:rPr lang="en-US" sz="3000" b="1" dirty="0" smtClean="0"/>
              <a:t>¿Como </a:t>
            </a:r>
            <a:r>
              <a:rPr lang="en-US" sz="3000" b="1" dirty="0" err="1" smtClean="0"/>
              <a:t>funcionan</a:t>
            </a:r>
            <a:r>
              <a:rPr lang="en-US" sz="3000" b="1" dirty="0" smtClean="0"/>
              <a:t>? </a:t>
            </a:r>
            <a:r>
              <a:rPr lang="en-US" sz="2400" i="1" dirty="0" smtClean="0">
                <a:solidFill>
                  <a:srgbClr val="FF6600"/>
                </a:solidFill>
              </a:rPr>
              <a:t>(How do they function?)</a:t>
            </a:r>
            <a:endParaRPr lang="en-US" sz="3000" dirty="0" smtClean="0">
              <a:solidFill>
                <a:srgbClr val="FF66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3000" b="1" dirty="0" smtClean="0">
                <a:solidFill>
                  <a:srgbClr val="FF0000"/>
                </a:solidFill>
              </a:rPr>
              <a:t>R-</a:t>
            </a:r>
            <a:r>
              <a:rPr lang="en-US" sz="3000" b="1" dirty="0" smtClean="0"/>
              <a:t> Role                		 replaces the noun.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3000" b="1" dirty="0" smtClean="0">
                <a:solidFill>
                  <a:srgbClr val="CC0099"/>
                </a:solidFill>
              </a:rPr>
              <a:t>G-</a:t>
            </a:r>
            <a:r>
              <a:rPr lang="en-US" sz="3000" b="1" dirty="0" smtClean="0"/>
              <a:t> Gender               		 masculine or feminine.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3000" b="1" dirty="0" smtClean="0">
                <a:solidFill>
                  <a:srgbClr val="7030A0"/>
                </a:solidFill>
              </a:rPr>
              <a:t>N-</a:t>
            </a:r>
            <a:r>
              <a:rPr lang="en-US" sz="3000" b="1" dirty="0" smtClean="0"/>
              <a:t> Number                	singular and plural.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3000" b="1" dirty="0" smtClean="0">
                <a:solidFill>
                  <a:schemeClr val="bg1">
                    <a:lumMod val="50000"/>
                  </a:schemeClr>
                </a:solidFill>
              </a:rPr>
              <a:t>P-</a:t>
            </a:r>
            <a:r>
              <a:rPr lang="en-US" sz="3000" b="1" dirty="0" smtClean="0"/>
              <a:t> Position                		before the verb.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3000" b="1" dirty="0" smtClean="0"/>
          </a:p>
        </p:txBody>
      </p:sp>
      <p:sp>
        <p:nvSpPr>
          <p:cNvPr id="4" name="Right Arrow 3"/>
          <p:cNvSpPr/>
          <p:nvPr/>
        </p:nvSpPr>
        <p:spPr>
          <a:xfrm>
            <a:off x="1676400" y="3545114"/>
            <a:ext cx="1905000" cy="76200"/>
          </a:xfrm>
          <a:prstGeom prst="rightArrow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209800" y="4038600"/>
            <a:ext cx="1752600" cy="76200"/>
          </a:xfrm>
          <a:prstGeom prst="rightArrow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2324100" y="4619171"/>
            <a:ext cx="1638300" cy="76200"/>
          </a:xfrm>
          <a:prstGeom prst="rightArrow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00800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2324100" y="5029200"/>
            <a:ext cx="2095500" cy="152400"/>
          </a:xfrm>
          <a:prstGeom prst="rightArrow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8885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>
          <a:xfrm>
            <a:off x="533400" y="91440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00FF"/>
                </a:solidFill>
              </a:rPr>
              <a:t>Carmen </a:t>
            </a:r>
            <a:r>
              <a:rPr lang="en-US" dirty="0" err="1" smtClean="0">
                <a:solidFill>
                  <a:srgbClr val="0000FF"/>
                </a:solidFill>
              </a:rPr>
              <a:t>baila</a:t>
            </a:r>
            <a:r>
              <a:rPr lang="en-US" dirty="0" smtClean="0">
                <a:solidFill>
                  <a:srgbClr val="0000FF"/>
                </a:solidFill>
              </a:rPr>
              <a:t> salsa.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1981200"/>
            <a:ext cx="8763000" cy="4495800"/>
          </a:xfrm>
          <a:ln>
            <a:noFill/>
          </a:ln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endParaRPr lang="en-US" sz="32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200" dirty="0" smtClean="0"/>
              <a:t>R- Role                 	 replaces the noun.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200" dirty="0" smtClean="0"/>
              <a:t>G- Gender                		 feminine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200" dirty="0" smtClean="0"/>
              <a:t>N- Number                	 singular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200" dirty="0" smtClean="0"/>
              <a:t>P- Position                	 before the verb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200" dirty="0" smtClean="0"/>
              <a:t>					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000" dirty="0" smtClean="0">
                <a:solidFill>
                  <a:srgbClr val="008000"/>
                </a:solidFill>
              </a:rPr>
              <a:t>Carmen       </a:t>
            </a:r>
            <a:r>
              <a:rPr lang="en-US" sz="4000" dirty="0" err="1" smtClean="0">
                <a:solidFill>
                  <a:srgbClr val="008000"/>
                </a:solidFill>
              </a:rPr>
              <a:t>baila</a:t>
            </a:r>
            <a:r>
              <a:rPr lang="en-US" sz="4000" dirty="0" smtClean="0">
                <a:solidFill>
                  <a:srgbClr val="008000"/>
                </a:solidFill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3200" dirty="0" smtClean="0">
              <a:solidFill>
                <a:srgbClr val="66FF66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1676400" y="2819400"/>
            <a:ext cx="18288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2209800" y="3429000"/>
            <a:ext cx="1752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ight Arrow 9"/>
          <p:cNvSpPr>
            <a:spLocks noChangeArrowheads="1"/>
          </p:cNvSpPr>
          <p:nvPr/>
        </p:nvSpPr>
        <p:spPr bwMode="auto">
          <a:xfrm flipV="1">
            <a:off x="2362200" y="3962400"/>
            <a:ext cx="1676400" cy="182563"/>
          </a:xfrm>
          <a:prstGeom prst="rightArrow">
            <a:avLst>
              <a:gd name="adj1" fmla="val 50000"/>
              <a:gd name="adj2" fmla="val 23127"/>
            </a:avLst>
          </a:prstGeom>
          <a:solidFill>
            <a:schemeClr val="accent1"/>
          </a:solidFill>
          <a:ln w="25400" algn="ctr">
            <a:noFill/>
            <a:miter lim="800000"/>
            <a:headEnd/>
            <a:tailEnd/>
          </a:ln>
        </p:spPr>
        <p:txBody>
          <a:bodyPr rot="1080000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ight Arrow 10"/>
          <p:cNvSpPr>
            <a:spLocks noChangeArrowheads="1"/>
          </p:cNvSpPr>
          <p:nvPr/>
        </p:nvSpPr>
        <p:spPr bwMode="auto">
          <a:xfrm flipV="1">
            <a:off x="2286000" y="4572000"/>
            <a:ext cx="1752600" cy="152400"/>
          </a:xfrm>
          <a:prstGeom prst="rightArrow">
            <a:avLst>
              <a:gd name="adj1" fmla="val 50000"/>
              <a:gd name="adj2" fmla="val 28963"/>
            </a:avLst>
          </a:prstGeom>
          <a:solidFill>
            <a:schemeClr val="accent1"/>
          </a:solidFill>
          <a:ln w="25400" algn="ctr">
            <a:noFill/>
            <a:miter lim="800000"/>
            <a:headEnd/>
            <a:tailEnd/>
          </a:ln>
        </p:spPr>
        <p:txBody>
          <a:bodyPr rot="1080000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Up Arrow 11"/>
          <p:cNvSpPr/>
          <p:nvPr/>
        </p:nvSpPr>
        <p:spPr>
          <a:xfrm>
            <a:off x="4648200" y="6096000"/>
            <a:ext cx="3048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572000" y="5486400"/>
            <a:ext cx="12192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dirty="0" smtClean="0">
                <a:solidFill>
                  <a:srgbClr val="CC0099"/>
                </a:solidFill>
                <a:latin typeface="Calibri" pitchFamily="34" charset="0"/>
              </a:rPr>
              <a:t>la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010400" y="2514600"/>
            <a:ext cx="1295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salsa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715000" y="3124200"/>
            <a:ext cx="609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la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213929" y="3124200"/>
            <a:ext cx="1295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/ las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562600" y="3697069"/>
            <a:ext cx="1066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la</a:t>
            </a:r>
          </a:p>
        </p:txBody>
      </p:sp>
      <p:sp>
        <p:nvSpPr>
          <p:cNvPr id="11278" name="Title 1"/>
          <p:cNvSpPr>
            <a:spLocks/>
          </p:cNvSpPr>
          <p:nvPr/>
        </p:nvSpPr>
        <p:spPr bwMode="auto">
          <a:xfrm>
            <a:off x="457200" y="76200"/>
            <a:ext cx="8229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b="1" dirty="0" err="1">
                <a:solidFill>
                  <a:srgbClr val="FF0000"/>
                </a:solidFill>
              </a:rPr>
              <a:t>Otro</a:t>
            </a:r>
            <a:r>
              <a:rPr lang="en-US" sz="4400" b="1" dirty="0">
                <a:solidFill>
                  <a:srgbClr val="FF0000"/>
                </a:solidFill>
              </a:rPr>
              <a:t> </a:t>
            </a:r>
            <a:r>
              <a:rPr lang="en-US" sz="4400" b="1" dirty="0" err="1">
                <a:solidFill>
                  <a:srgbClr val="FF0000"/>
                </a:solidFill>
              </a:rPr>
              <a:t>Ejemplo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4982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b="1" smtClean="0">
                <a:solidFill>
                  <a:srgbClr val="FF0000"/>
                </a:solidFill>
              </a:rPr>
              <a:t>Practica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3" name="Title 1"/>
          <p:cNvSpPr>
            <a:spLocks/>
          </p:cNvSpPr>
          <p:nvPr/>
        </p:nvSpPr>
        <p:spPr bwMode="auto">
          <a:xfrm>
            <a:off x="152400" y="609600"/>
            <a:ext cx="8686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400" dirty="0">
                <a:solidFill>
                  <a:prstClr val="black"/>
                </a:solidFill>
              </a:rPr>
              <a:t>Copy and rewrite the sentences replacing the Direct Object with a Direct Object PRONOUN. </a:t>
            </a:r>
          </a:p>
        </p:txBody>
      </p:sp>
      <p:sp>
        <p:nvSpPr>
          <p:cNvPr id="4" name="Content Placeholder 2"/>
          <p:cNvSpPr>
            <a:spLocks/>
          </p:cNvSpPr>
          <p:nvPr/>
        </p:nvSpPr>
        <p:spPr bwMode="auto">
          <a:xfrm>
            <a:off x="228600" y="1676400"/>
            <a:ext cx="8763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1. Yo veo el libro en la mesa.</a:t>
            </a: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___________________________________________</a:t>
            </a: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 </a:t>
            </a: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2. Yo compré esta impresora por cien dólares.</a:t>
            </a: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____________________________________________</a:t>
            </a: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3. El jefe explicó un plan.</a:t>
            </a: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____________________________________________</a:t>
            </a: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4. El maestro explicó unas reglas gramática.</a:t>
            </a: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____________________________________________</a:t>
            </a: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5. Nosotros compramos unos anoraks.</a:t>
            </a: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______________________________________________</a:t>
            </a: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48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76200"/>
            <a:ext cx="8041440" cy="1442674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smtClean="0">
                <a:solidFill>
                  <a:srgbClr val="FF0000"/>
                </a:solidFill>
              </a:rPr>
              <a:t># </a:t>
            </a:r>
            <a:r>
              <a:rPr lang="en-US" b="1" smtClean="0">
                <a:solidFill>
                  <a:srgbClr val="FF0000"/>
                </a:solidFill>
              </a:rPr>
              <a:t>52b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7467600" cy="4876800"/>
          </a:xfrm>
        </p:spPr>
        <p:txBody>
          <a:bodyPr>
            <a:normAutofit/>
          </a:bodyPr>
          <a:lstStyle/>
          <a:p>
            <a:r>
              <a:rPr lang="en-US" sz="3600" dirty="0"/>
              <a:t>TEXTBOOK:</a:t>
            </a:r>
          </a:p>
          <a:p>
            <a:pPr lvl="1"/>
            <a:r>
              <a:rPr lang="en-US" sz="3200" b="1" dirty="0"/>
              <a:t>COPIA</a:t>
            </a:r>
            <a:r>
              <a:rPr lang="en-US" sz="3200" dirty="0"/>
              <a:t> y </a:t>
            </a:r>
            <a:r>
              <a:rPr lang="en-US" sz="3200" dirty="0" err="1"/>
              <a:t>responde</a:t>
            </a:r>
            <a:r>
              <a:rPr lang="en-US" sz="3200" dirty="0"/>
              <a:t> </a:t>
            </a:r>
            <a:r>
              <a:rPr lang="en-US" sz="3200" u="sng" dirty="0" err="1"/>
              <a:t>Ejercicio</a:t>
            </a:r>
            <a:r>
              <a:rPr lang="en-US" sz="3200" u="sng" dirty="0"/>
              <a:t> 15</a:t>
            </a:r>
            <a:r>
              <a:rPr lang="en-US" sz="3200" dirty="0"/>
              <a:t> p. 245</a:t>
            </a:r>
          </a:p>
          <a:p>
            <a:endParaRPr lang="en-US" sz="3600" dirty="0" smtClean="0"/>
          </a:p>
          <a:p>
            <a:pPr lvl="1"/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70367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6752</TotalTime>
  <Words>177</Words>
  <Application>Microsoft Office PowerPoint</Application>
  <PresentationFormat>On-screen Show (4:3)</PresentationFormat>
  <Paragraphs>59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Sketchbook</vt:lpstr>
      <vt:lpstr>PowerPoint Presentation</vt:lpstr>
      <vt:lpstr>Practica</vt:lpstr>
      <vt:lpstr>Repaso</vt:lpstr>
      <vt:lpstr>Carmen baila salsa.</vt:lpstr>
      <vt:lpstr>PowerPoint Presentation</vt:lpstr>
      <vt:lpstr>Tarea # 52b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802 La fecha es el 12 de enero del 2016</dc:title>
  <dc:creator>Helen Zumaeta</dc:creator>
  <cp:lastModifiedBy>Helen Zumaeta</cp:lastModifiedBy>
  <cp:revision>22</cp:revision>
  <dcterms:created xsi:type="dcterms:W3CDTF">2016-01-12T14:55:39Z</dcterms:created>
  <dcterms:modified xsi:type="dcterms:W3CDTF">2018-03-02T15:51:32Z</dcterms:modified>
</cp:coreProperties>
</file>